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41"/>
  </p:notes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95" r:id="rId28"/>
    <p:sldId id="296" r:id="rId29"/>
    <p:sldId id="297" r:id="rId30"/>
    <p:sldId id="298" r:id="rId31"/>
    <p:sldId id="299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7" r:id="rId4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veat" panose="020B0604020202020204" charset="0"/>
      <p:regular r:id="rId46"/>
      <p:bold r:id="rId47"/>
    </p:embeddedFont>
    <p:embeddedFont>
      <p:font typeface="Economica" panose="020B0604020202020204" charset="0"/>
      <p:regular r:id="rId48"/>
      <p:bold r:id="rId49"/>
      <p:italic r:id="rId50"/>
      <p:boldItalic r:id="rId51"/>
    </p:embeddedFont>
    <p:embeddedFont>
      <p:font typeface="Merriweather Sans" pitchFamily="2" charset="0"/>
      <p:regular r:id="rId52"/>
      <p:bold r:id="rId53"/>
      <p:italic r:id="rId54"/>
      <p:boldItalic r:id="rId55"/>
    </p:embeddedFont>
    <p:embeddedFont>
      <p:font typeface="Open Sans" panose="020B0606030504020204" pitchFamily="34" charset="0"/>
      <p:regular r:id="rId56"/>
      <p:bold r:id="rId57"/>
      <p:italic r:id="rId58"/>
      <p:boldItalic r:id="rId59"/>
    </p:embeddedFont>
    <p:embeddedFont>
      <p:font typeface="Open Sans ExtraBold" panose="020B0906030804020204" pitchFamily="34" charset="0"/>
      <p:bold r:id="rId60"/>
      <p:boldItalic r:id="rId61"/>
    </p:embeddedFont>
    <p:embeddedFont>
      <p:font typeface="Open Sans Light" panose="020B0306030504020204" pitchFamily="34" charset="0"/>
      <p:regular r:id="rId62"/>
      <p:bold r:id="rId63"/>
      <p:italic r:id="rId64"/>
      <p:boldItalic r:id="rId65"/>
    </p:embeddedFont>
    <p:embeddedFont>
      <p:font typeface="Roboto" panose="02000000000000000000" pitchFamily="2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02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63" Type="http://schemas.openxmlformats.org/officeDocument/2006/relationships/font" Target="fonts/font22.fntdata"/><Relationship Id="rId68" Type="http://schemas.openxmlformats.org/officeDocument/2006/relationships/font" Target="fonts/font2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font" Target="fonts/font25.fntdata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font" Target="fonts/font23.fntdata"/><Relationship Id="rId69" Type="http://schemas.openxmlformats.org/officeDocument/2006/relationships/font" Target="fonts/font28.fntdata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67" Type="http://schemas.openxmlformats.org/officeDocument/2006/relationships/font" Target="fonts/font26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font" Target="fonts/font24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7a8ed76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g87a8ed76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87a8ed7679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81502d0bd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881502d0bd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971e44bc9a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1" name="Google Shape;181;g971e44bc9a_0_1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971e44bc9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g971e44bc9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971e44bc9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g971e44bc9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71e44bc9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g971e44bc9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971e44bc9a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g971e44bc9a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8a7f8e12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8" name="Google Shape;218;g88a7f8e123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81502d0b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81502d0b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881502d0bd_0_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81502d0bd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881502d0bd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g881502d0bd_0_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881502d0bd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881502d0bd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881502d0bd_0_1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80c4838f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" name="Google Shape;97;g880c4838f8_0_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81502d0bd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881502d0bd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881502d0bd_0_1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81502d0b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881502d0b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881502d0bd_0_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881502d0bd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881502d0bd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881502d0bd_0_1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88a7f8e12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4" name="Google Shape;304;g88a7f8e123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881502d0bd_0_1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g881502d0b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881502d0bd_0_1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881502d0bd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81502d0bd_0_17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g881502d0bd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81502d0bd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81502d0bd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881502d0bd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881502d0bd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81502d0bd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881502d0bd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7a8ed767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g87a8ed767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87a8ed7679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881502d0bd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881502d0bd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81502d0bd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81502d0bd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881502d0bd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881502d0bd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881502d0bd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881502d0bd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881502d0bd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881502d0bd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881502d0bd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881502d0bd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81502d0bd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881502d0bd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881502d0bd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881502d0bd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81502d0bd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881502d0bd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881502d0bd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881502d0bd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7a8ed7679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7a8ed7679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87a8ed7679_0_5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80c4838f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" name="Google Shape;131;g880c4838f8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81502d0b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81502d0b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8a7f8e12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5" name="Google Shape;155;g88a7f8e123_0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81502d0b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881502d0b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81502d0bd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81502d0bd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Green">
  <p:cSld name="Title - Gree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3" descr="Picture 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73531" y="4456328"/>
            <a:ext cx="1059456" cy="355622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611489" y="1615214"/>
            <a:ext cx="7516500" cy="7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994"/>
              <a:buFont typeface="Open Sans ExtraBold"/>
              <a:buNone/>
              <a:defRPr sz="3993" b="1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body" idx="1"/>
          </p:nvPr>
        </p:nvSpPr>
        <p:spPr>
          <a:xfrm>
            <a:off x="639711" y="2417703"/>
            <a:ext cx="7488300" cy="20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None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228600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None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228600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None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78650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Char char="•"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78650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2363"/>
              <a:buFont typeface="Open Sans Light"/>
              <a:buChar char="•"/>
              <a:defRPr sz="2363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solidFill>
                  <a:srgbClr val="434343"/>
                </a:solidFill>
              </a:defRPr>
            </a:lvl6pPr>
            <a:lvl7pPr marL="3200400" lvl="6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solidFill>
                  <a:srgbClr val="434343"/>
                </a:solidFill>
              </a:defRPr>
            </a:lvl7pPr>
            <a:lvl8pPr marL="3657600" lvl="7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solidFill>
                  <a:srgbClr val="434343"/>
                </a:solidFill>
              </a:defRPr>
            </a:lvl8pPr>
            <a:lvl9pPr marL="4114800" lvl="8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301602" y="4828690"/>
            <a:ext cx="144300" cy="1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sz="956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sz="956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sz="956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sz="956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sz="956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sz="956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sz="956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sz="956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900"/>
              <a:buFont typeface="Calibri"/>
              <a:buNone/>
              <a:defRPr sz="956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 1">
  <p:cSld name="Title and Content_1">
    <p:bg>
      <p:bgPr>
        <a:solidFill>
          <a:srgbClr val="FFFFFF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583250" y="1293675"/>
            <a:ext cx="81828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3585F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3585F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53585F"/>
              </a:buClr>
              <a:buSzPts val="2000"/>
              <a:buFont typeface="Arial"/>
              <a:buChar char="•"/>
              <a:defRPr sz="2000" b="0" i="1" u="none" strike="noStrike" cap="none">
                <a:solidFill>
                  <a:srgbClr val="53585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ldNum" idx="12"/>
          </p:nvPr>
        </p:nvSpPr>
        <p:spPr>
          <a:xfrm>
            <a:off x="154458" y="4764915"/>
            <a:ext cx="4287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rm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9407" y="5039552"/>
            <a:ext cx="9162299" cy="120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583260" y="379974"/>
            <a:ext cx="8182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5D5D"/>
              </a:buClr>
              <a:buSzPts val="2981"/>
              <a:buFont typeface="Open Sans ExtraBold"/>
              <a:buNone/>
              <a:defRPr sz="3000" b="0" i="0" u="none" strike="noStrike" cap="none">
                <a:solidFill>
                  <a:srgbClr val="5D5D5D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tatement-slide green">
  <p:cSld name="Statement-slide green">
    <p:bg>
      <p:bgPr>
        <a:gradFill>
          <a:gsLst>
            <a:gs pos="0">
              <a:srgbClr val="6EB9F5"/>
            </a:gs>
            <a:gs pos="100000">
              <a:srgbClr val="71CD9C"/>
            </a:gs>
          </a:gsLst>
          <a:lin ang="1717842" scaled="0"/>
        </a:gra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633412" y="1784089"/>
            <a:ext cx="7877400" cy="15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Open Sans ExtraBold"/>
              <a:buNone/>
              <a:defRPr sz="4500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9pPr>
          </a:lstStyle>
          <a:p>
            <a:endParaRPr/>
          </a:p>
        </p:txBody>
      </p:sp>
      <p:pic>
        <p:nvPicPr>
          <p:cNvPr id="71" name="Google Shape;71;p15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62397" y="4454962"/>
            <a:ext cx="1019206" cy="344888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4483446" y="4905374"/>
            <a:ext cx="1722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- Green Footer">
  <p:cSld name="Blank - Green Foot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531525" y="307343"/>
            <a:ext cx="80811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981"/>
              <a:buFont typeface="Open Sans ExtraBold"/>
              <a:buNone/>
              <a:defRPr sz="3000" b="1" i="0" u="none" strike="noStrike" cap="none">
                <a:solidFill>
                  <a:srgbClr val="404040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98016" y="4755508"/>
            <a:ext cx="4287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rm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10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9407" y="5039552"/>
            <a:ext cx="9162299" cy="12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_2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583261" y="1293666"/>
            <a:ext cx="8182800" cy="34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»"/>
              <a:defRPr/>
            </a:lvl5pPr>
            <a:lvl6pPr marL="2743200" lvl="5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 rtl="0">
              <a:lnSpc>
                <a:spcPct val="110000"/>
              </a:lnSpc>
              <a:spcBef>
                <a:spcPts val="45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583261" y="379974"/>
            <a:ext cx="8182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301602" y="4828690"/>
            <a:ext cx="144300" cy="1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956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956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956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956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956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956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956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956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B8B8B"/>
              </a:buClr>
              <a:buSzPts val="956"/>
              <a:buFont typeface="Calibri"/>
              <a:buNone/>
              <a:defRPr sz="956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170175" y="4764875"/>
            <a:ext cx="65346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1D1C1D"/>
                </a:solidFill>
                <a:highlight>
                  <a:srgbClr val="FFFFFF"/>
                </a:highlight>
              </a:rPr>
              <a:t>©Neo4j, Inc. 2021 CC BY-SA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0944"/>
              <a:buFont typeface="Open Sans ExtraBold"/>
              <a:buNone/>
            </a:pPr>
            <a:r>
              <a:rPr lang="en" sz="3600"/>
              <a:t>Introduction to Neo4j Graph Database</a:t>
            </a:r>
            <a:endParaRPr sz="3000"/>
          </a:p>
        </p:txBody>
      </p:sp>
      <p:sp>
        <p:nvSpPr>
          <p:cNvPr id="87" name="Google Shape;87;p18"/>
          <p:cNvSpPr txBox="1"/>
          <p:nvPr/>
        </p:nvSpPr>
        <p:spPr>
          <a:xfrm>
            <a:off x="134200" y="4701025"/>
            <a:ext cx="6606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8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457200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2363"/>
              <a:buNone/>
            </a:pPr>
            <a:r>
              <a:rPr lang="en" dirty="0"/>
              <a:t>ANJU MUNOTH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450"/>
              </a:spcBef>
              <a:spcAft>
                <a:spcPts val="0"/>
              </a:spcAft>
              <a:buSzPts val="2363"/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9"/>
          <p:cNvPicPr preferRelativeResize="0"/>
          <p:nvPr/>
        </p:nvPicPr>
        <p:blipFill rotWithShape="1">
          <a:blip r:embed="rId3">
            <a:alphaModFix/>
          </a:blip>
          <a:srcRect t="42873"/>
          <a:stretch/>
        </p:blipFill>
        <p:spPr>
          <a:xfrm>
            <a:off x="0" y="890600"/>
            <a:ext cx="9143998" cy="3435627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9"/>
          <p:cNvSpPr/>
          <p:nvPr/>
        </p:nvSpPr>
        <p:spPr>
          <a:xfrm>
            <a:off x="3216100" y="1993250"/>
            <a:ext cx="672300" cy="6126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9"/>
          <p:cNvSpPr/>
          <p:nvPr/>
        </p:nvSpPr>
        <p:spPr>
          <a:xfrm>
            <a:off x="8098125" y="4592275"/>
            <a:ext cx="960000" cy="403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9"/>
          <p:cNvSpPr txBox="1">
            <a:spLocks noGrp="1"/>
          </p:cNvSpPr>
          <p:nvPr>
            <p:ph type="title"/>
          </p:nvPr>
        </p:nvSpPr>
        <p:spPr>
          <a:xfrm>
            <a:off x="3622310" y="4133699"/>
            <a:ext cx="8182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...or co-actors of co-actors</a:t>
            </a:r>
            <a:endParaRPr/>
          </a:p>
        </p:txBody>
      </p:sp>
      <p:sp>
        <p:nvSpPr>
          <p:cNvPr id="178" name="Google Shape;178;p2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Friends of friends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What are good graph scenarios?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000" y="1951700"/>
            <a:ext cx="5950025" cy="300632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" b="1"/>
              <a:t>Scenario 1: </a:t>
            </a:r>
            <a:r>
              <a:rPr lang="en"/>
              <a:t>Does our problem involve understanding relationships between entities?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"/>
              <a:t>							</a:t>
            </a:r>
            <a:endParaRPr/>
          </a:p>
          <a:p>
            <a:pPr marL="0" lvl="0" indent="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  <p:sp>
        <p:nvSpPr>
          <p:cNvPr id="190" name="Google Shape;190;p3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/>
              <a:t>Identifying good graph scenarios</a:t>
            </a:r>
            <a:endParaRPr/>
          </a:p>
        </p:txBody>
      </p:sp>
      <p:sp>
        <p:nvSpPr>
          <p:cNvPr id="191" name="Google Shape;191;p31"/>
          <p:cNvSpPr/>
          <p:nvPr/>
        </p:nvSpPr>
        <p:spPr>
          <a:xfrm>
            <a:off x="6446725" y="2345850"/>
            <a:ext cx="2353500" cy="1507200"/>
          </a:xfrm>
          <a:prstGeom prst="roundRect">
            <a:avLst>
              <a:gd name="adj" fmla="val 16667"/>
            </a:avLst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Recommendations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Fraud detection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/>
              <a:t>Finding duplicates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lineage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2273" y="1782000"/>
            <a:ext cx="4896800" cy="318029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" b="1"/>
              <a:t>Scenario 2:</a:t>
            </a:r>
            <a:r>
              <a:rPr lang="en"/>
              <a:t> Does the problem involve a lot of self-referencing to the same type of entity?</a:t>
            </a:r>
            <a:endParaRPr/>
          </a:p>
        </p:txBody>
      </p:sp>
      <p:sp>
        <p:nvSpPr>
          <p:cNvPr id="198" name="Google Shape;198;p3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/>
              <a:t>Identifying good graph scenarios</a:t>
            </a:r>
            <a:endParaRPr/>
          </a:p>
        </p:txBody>
      </p:sp>
      <p:sp>
        <p:nvSpPr>
          <p:cNvPr id="199" name="Google Shape;199;p32"/>
          <p:cNvSpPr/>
          <p:nvPr/>
        </p:nvSpPr>
        <p:spPr>
          <a:xfrm>
            <a:off x="5946800" y="2417050"/>
            <a:ext cx="2508600" cy="1512300"/>
          </a:xfrm>
          <a:prstGeom prst="roundRect">
            <a:avLst>
              <a:gd name="adj" fmla="val 16667"/>
            </a:avLst>
          </a:prstGeom>
          <a:solidFill>
            <a:srgbClr val="6D9EEB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Organisational hierarchies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Access management</a:t>
            </a:r>
            <a:endParaRPr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Social influencers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Friends of friends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" b="1"/>
              <a:t>Scenario 3:</a:t>
            </a:r>
            <a:r>
              <a:rPr lang="en"/>
              <a:t> Does the problem explore relationships of varying or unknown depth?</a:t>
            </a:r>
            <a:endParaRPr/>
          </a:p>
        </p:txBody>
      </p:sp>
      <p:sp>
        <p:nvSpPr>
          <p:cNvPr id="205" name="Google Shape;205;p3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/>
              <a:t>Identifying good graph scenarios</a:t>
            </a:r>
            <a:endParaRPr/>
          </a:p>
        </p:txBody>
      </p:sp>
      <p:sp>
        <p:nvSpPr>
          <p:cNvPr id="206" name="Google Shape;206;p33"/>
          <p:cNvSpPr/>
          <p:nvPr/>
        </p:nvSpPr>
        <p:spPr>
          <a:xfrm>
            <a:off x="6348550" y="2531950"/>
            <a:ext cx="2450400" cy="1598700"/>
          </a:xfrm>
          <a:prstGeom prst="roundRect">
            <a:avLst>
              <a:gd name="adj" fmla="val 16667"/>
            </a:avLst>
          </a:prstGeom>
          <a:solidFill>
            <a:srgbClr val="8E7CC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Supply chain visibility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Bill of Materials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Network management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775" y="2312353"/>
            <a:ext cx="5659251" cy="219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</a:pPr>
            <a:r>
              <a:rPr lang="en" b="1"/>
              <a:t>Scenario 4:</a:t>
            </a:r>
            <a:r>
              <a:rPr lang="en"/>
              <a:t> Does our problem involve discovering lots of different routes or paths?</a:t>
            </a:r>
            <a:endParaRPr/>
          </a:p>
        </p:txBody>
      </p:sp>
      <p:sp>
        <p:nvSpPr>
          <p:cNvPr id="213" name="Google Shape;213;p3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/>
              <a:t>Identifying good graph scenarios</a:t>
            </a:r>
            <a:endParaRPr/>
          </a:p>
        </p:txBody>
      </p:sp>
      <p:pic>
        <p:nvPicPr>
          <p:cNvPr id="214" name="Google Shape;214;p34"/>
          <p:cNvPicPr preferRelativeResize="0"/>
          <p:nvPr/>
        </p:nvPicPr>
        <p:blipFill rotWithShape="1">
          <a:blip r:embed="rId3">
            <a:alphaModFix/>
          </a:blip>
          <a:srcRect l="2275" t="11373" r="1709" b="8020"/>
          <a:stretch/>
        </p:blipFill>
        <p:spPr>
          <a:xfrm>
            <a:off x="153175" y="2128900"/>
            <a:ext cx="5650000" cy="281172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/>
          <p:nvPr/>
        </p:nvSpPr>
        <p:spPr>
          <a:xfrm>
            <a:off x="6030125" y="2742600"/>
            <a:ext cx="2808300" cy="1159800"/>
          </a:xfrm>
          <a:prstGeom prst="roundRect">
            <a:avLst>
              <a:gd name="adj" fmla="val 16667"/>
            </a:avLst>
          </a:prstGeom>
          <a:solidFill>
            <a:srgbClr val="E6913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Logistics and routing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Infrastructure management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Dependency tracing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So what does a (property) graph look like?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/>
        </p:nvSpPr>
        <p:spPr>
          <a:xfrm>
            <a:off x="602625" y="1228900"/>
            <a:ext cx="8637000" cy="36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The main data element from which graphs are constructed </a:t>
            </a:r>
            <a:b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800" i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i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7" name="Google Shape;227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17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28" name="Google Shape;228;p3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Graph components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29" name="Google Shape;229;p36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Jane</a:t>
            </a:r>
            <a:endParaRPr sz="1800" b="1"/>
          </a:p>
        </p:txBody>
      </p:sp>
      <p:sp>
        <p:nvSpPr>
          <p:cNvPr id="230" name="Google Shape;230;p36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car</a:t>
            </a:r>
            <a:endParaRPr sz="1800"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18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Graph components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38" name="Google Shape;238;p37"/>
          <p:cNvSpPr txBox="1"/>
          <p:nvPr/>
        </p:nvSpPr>
        <p:spPr>
          <a:xfrm>
            <a:off x="602625" y="1228900"/>
            <a:ext cx="8637000" cy="36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The main data element from which graphs are constructed </a:t>
            </a:r>
            <a:b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A link between two nodes.  Has:</a:t>
            </a: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○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Direction</a:t>
            </a: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○"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Type</a:t>
            </a:r>
            <a:endParaRPr sz="1800" b="1" i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1800"/>
              <a:buFont typeface="Open Sans"/>
              <a:buChar char="●"/>
            </a:pPr>
            <a:r>
              <a:rPr lang="en" sz="1800" i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A node without relationships is permitted.  A relationship without nodes is not</a:t>
            </a:r>
            <a:endParaRPr sz="1800" i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39" name="Google Shape;239;p37"/>
          <p:cNvCxnSpPr>
            <a:stCxn id="240" idx="2"/>
            <a:endCxn id="241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41" name="Google Shape;241;p37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Jane</a:t>
            </a:r>
            <a:endParaRPr sz="1800" b="1"/>
          </a:p>
        </p:txBody>
      </p:sp>
      <p:sp>
        <p:nvSpPr>
          <p:cNvPr id="240" name="Google Shape;240;p37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car</a:t>
            </a:r>
            <a:endParaRPr sz="1800" b="1"/>
          </a:p>
        </p:txBody>
      </p:sp>
      <p:sp>
        <p:nvSpPr>
          <p:cNvPr id="242" name="Google Shape;242;p37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OWNS</a:t>
            </a:r>
            <a:endParaRPr sz="1800"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19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49" name="Google Shape;249;p3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Property graph database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50" name="Google Shape;250;p38"/>
          <p:cNvSpPr txBox="1"/>
          <p:nvPr/>
        </p:nvSpPr>
        <p:spPr>
          <a:xfrm>
            <a:off x="602625" y="1228900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51" name="Google Shape;251;p38"/>
          <p:cNvCxnSpPr>
            <a:stCxn id="252" idx="2"/>
            <a:endCxn id="253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53" name="Google Shape;253;p38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252" name="Google Shape;252;p38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254" name="Google Shape;254;p38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OWNS</a:t>
            </a:r>
            <a:endParaRPr sz="1800" b="1"/>
          </a:p>
        </p:txBody>
      </p:sp>
      <p:sp>
        <p:nvSpPr>
          <p:cNvPr id="255" name="Google Shape;255;p38"/>
          <p:cNvSpPr txBox="1"/>
          <p:nvPr/>
        </p:nvSpPr>
        <p:spPr>
          <a:xfrm>
            <a:off x="5516450" y="3455800"/>
            <a:ext cx="21516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6" name="Google Shape;256;p38"/>
          <p:cNvSpPr txBox="1"/>
          <p:nvPr/>
        </p:nvSpPr>
        <p:spPr>
          <a:xfrm>
            <a:off x="8144431" y="2708853"/>
            <a:ext cx="7920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What is a graph?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20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63" name="Google Shape;263;p3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Property graph database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64" name="Google Shape;264;p39"/>
          <p:cNvSpPr txBox="1"/>
          <p:nvPr/>
        </p:nvSpPr>
        <p:spPr>
          <a:xfrm>
            <a:off x="602625" y="1228900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65" name="Google Shape;265;p39"/>
          <p:cNvCxnSpPr>
            <a:stCxn id="266" idx="2"/>
            <a:endCxn id="267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67" name="Google Shape;267;p39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:Person</a:t>
            </a:r>
            <a:endParaRPr sz="1200" b="1"/>
          </a:p>
        </p:txBody>
      </p:sp>
      <p:sp>
        <p:nvSpPr>
          <p:cNvPr id="266" name="Google Shape;266;p39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:Car</a:t>
            </a:r>
            <a:endParaRPr sz="1200" b="1"/>
          </a:p>
        </p:txBody>
      </p:sp>
      <p:sp>
        <p:nvSpPr>
          <p:cNvPr id="268" name="Google Shape;268;p39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OWNS</a:t>
            </a:r>
            <a:endParaRPr sz="1800" b="1"/>
          </a:p>
        </p:txBody>
      </p:sp>
      <p:sp>
        <p:nvSpPr>
          <p:cNvPr id="269" name="Google Shape;269;p39"/>
          <p:cNvSpPr txBox="1"/>
          <p:nvPr/>
        </p:nvSpPr>
        <p:spPr>
          <a:xfrm>
            <a:off x="611600" y="2063375"/>
            <a:ext cx="51237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Label</a:t>
            </a:r>
            <a:endParaRPr sz="2400" b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Define node category (optional)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21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76" name="Google Shape;276;p4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Property graph database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77" name="Google Shape;277;p40"/>
          <p:cNvSpPr txBox="1"/>
          <p:nvPr/>
        </p:nvSpPr>
        <p:spPr>
          <a:xfrm>
            <a:off x="602625" y="1228900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78" name="Google Shape;278;p40"/>
          <p:cNvCxnSpPr>
            <a:stCxn id="279" idx="2"/>
            <a:endCxn id="280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80" name="Google Shape;280;p40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:Person</a:t>
            </a:r>
            <a:endParaRPr sz="1200" b="1"/>
          </a:p>
        </p:txBody>
      </p:sp>
      <p:sp>
        <p:nvSpPr>
          <p:cNvPr id="279" name="Google Shape;279;p40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:Car</a:t>
            </a:r>
            <a:endParaRPr sz="1200" b="1"/>
          </a:p>
        </p:txBody>
      </p:sp>
      <p:sp>
        <p:nvSpPr>
          <p:cNvPr id="281" name="Google Shape;281;p40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OWNS</a:t>
            </a:r>
            <a:endParaRPr sz="1800" b="1"/>
          </a:p>
        </p:txBody>
      </p:sp>
      <p:sp>
        <p:nvSpPr>
          <p:cNvPr id="282" name="Google Shape;282;p40"/>
          <p:cNvSpPr txBox="1"/>
          <p:nvPr/>
        </p:nvSpPr>
        <p:spPr>
          <a:xfrm>
            <a:off x="611600" y="2063375"/>
            <a:ext cx="51237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Label</a:t>
            </a:r>
            <a:endParaRPr sz="2400" b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Define node category (optional)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Can have more than one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3" name="Google Shape;283;p40"/>
          <p:cNvSpPr txBox="1"/>
          <p:nvPr/>
        </p:nvSpPr>
        <p:spPr>
          <a:xfrm>
            <a:off x="8144431" y="2708853"/>
            <a:ext cx="7920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:Asset</a:t>
            </a:r>
            <a:endParaRPr sz="1200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22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90" name="Google Shape;290;p41"/>
          <p:cNvSpPr txBox="1"/>
          <p:nvPr/>
        </p:nvSpPr>
        <p:spPr>
          <a:xfrm>
            <a:off x="602625" y="1228900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Node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(Vertex)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Relationship </a:t>
            </a: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(Edge)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91" name="Google Shape;291;p41"/>
          <p:cNvCxnSpPr>
            <a:stCxn id="292" idx="2"/>
            <a:endCxn id="293" idx="6"/>
          </p:cNvCxnSpPr>
          <p:nvPr/>
        </p:nvCxnSpPr>
        <p:spPr>
          <a:xfrm rot="10800000">
            <a:off x="6483905" y="3048249"/>
            <a:ext cx="14997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93" name="Google Shape;293;p41"/>
          <p:cNvSpPr/>
          <p:nvPr/>
        </p:nvSpPr>
        <p:spPr>
          <a:xfrm>
            <a:off x="5668850" y="2640699"/>
            <a:ext cx="815100" cy="8151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:Person</a:t>
            </a:r>
            <a:endParaRPr sz="1200" b="1"/>
          </a:p>
        </p:txBody>
      </p:sp>
      <p:sp>
        <p:nvSpPr>
          <p:cNvPr id="292" name="Google Shape;292;p41"/>
          <p:cNvSpPr/>
          <p:nvPr/>
        </p:nvSpPr>
        <p:spPr>
          <a:xfrm>
            <a:off x="7983605" y="2640699"/>
            <a:ext cx="815100" cy="815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:Car</a:t>
            </a:r>
            <a:endParaRPr sz="1200" b="1"/>
          </a:p>
        </p:txBody>
      </p:sp>
      <p:sp>
        <p:nvSpPr>
          <p:cNvPr id="294" name="Google Shape;294;p41"/>
          <p:cNvSpPr/>
          <p:nvPr/>
        </p:nvSpPr>
        <p:spPr>
          <a:xfrm>
            <a:off x="6750027" y="2911000"/>
            <a:ext cx="815100" cy="274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OWNS</a:t>
            </a:r>
            <a:endParaRPr sz="1800" b="1"/>
          </a:p>
        </p:txBody>
      </p:sp>
      <p:sp>
        <p:nvSpPr>
          <p:cNvPr id="295" name="Google Shape;295;p41"/>
          <p:cNvSpPr txBox="1"/>
          <p:nvPr/>
        </p:nvSpPr>
        <p:spPr>
          <a:xfrm>
            <a:off x="611600" y="2063375"/>
            <a:ext cx="51333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Label</a:t>
            </a:r>
            <a:endParaRPr sz="2400" b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Define node category (optional)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Can have more than one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41"/>
          <p:cNvSpPr txBox="1"/>
          <p:nvPr/>
        </p:nvSpPr>
        <p:spPr>
          <a:xfrm>
            <a:off x="611590" y="3282565"/>
            <a:ext cx="5029200" cy="9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Properties</a:t>
            </a:r>
            <a:endParaRPr sz="2400" b="1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Enrich a node or relationship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400"/>
              <a:buFont typeface="Open Sans"/>
              <a:buChar char="●"/>
            </a:pPr>
            <a:r>
              <a:rPr lang="en" sz="24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No need for nulls!</a:t>
            </a: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7" name="Google Shape;297;p41"/>
          <p:cNvSpPr txBox="1"/>
          <p:nvPr/>
        </p:nvSpPr>
        <p:spPr>
          <a:xfrm>
            <a:off x="5516450" y="3455800"/>
            <a:ext cx="21516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Open Sans"/>
                <a:ea typeface="Open Sans"/>
                <a:cs typeface="Open Sans"/>
                <a:sym typeface="Open Sans"/>
              </a:rPr>
              <a:t>name: Jane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8" name="Google Shape;298;p41"/>
          <p:cNvSpPr txBox="1"/>
          <p:nvPr/>
        </p:nvSpPr>
        <p:spPr>
          <a:xfrm>
            <a:off x="7831200" y="3455800"/>
            <a:ext cx="11604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Open Sans"/>
                <a:ea typeface="Open Sans"/>
                <a:cs typeface="Open Sans"/>
                <a:sym typeface="Open Sans"/>
              </a:rPr>
              <a:t>make: Volvo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Open Sans"/>
                <a:ea typeface="Open Sans"/>
                <a:cs typeface="Open Sans"/>
                <a:sym typeface="Open Sans"/>
              </a:rPr>
              <a:t>model: V60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9" name="Google Shape;299;p41"/>
          <p:cNvSpPr txBox="1"/>
          <p:nvPr/>
        </p:nvSpPr>
        <p:spPr>
          <a:xfrm>
            <a:off x="6659450" y="3151000"/>
            <a:ext cx="21516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Open Sans"/>
                <a:ea typeface="Open Sans"/>
                <a:cs typeface="Open Sans"/>
                <a:sym typeface="Open Sans"/>
              </a:rPr>
              <a:t>since: 2018</a:t>
            </a:r>
            <a:endParaRPr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0" name="Google Shape;300;p41"/>
          <p:cNvSpPr txBox="1"/>
          <p:nvPr/>
        </p:nvSpPr>
        <p:spPr>
          <a:xfrm>
            <a:off x="8144431" y="2708853"/>
            <a:ext cx="7920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:Asset</a:t>
            </a:r>
            <a:endParaRPr sz="1200" b="1"/>
          </a:p>
        </p:txBody>
      </p:sp>
      <p:sp>
        <p:nvSpPr>
          <p:cNvPr id="301" name="Google Shape;301;p4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Property graph database</a:t>
            </a:r>
            <a:endParaRPr sz="3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How do I query the graph?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3"/>
          <p:cNvSpPr/>
          <p:nvPr/>
        </p:nvSpPr>
        <p:spPr>
          <a:xfrm>
            <a:off x="380275" y="1128450"/>
            <a:ext cx="8544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43"/>
          <p:cNvSpPr/>
          <p:nvPr/>
        </p:nvSpPr>
        <p:spPr>
          <a:xfrm>
            <a:off x="7839818" y="4789223"/>
            <a:ext cx="212100" cy="1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Merriweather Sans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24</a:t>
            </a:fld>
            <a:r>
              <a:rPr lang="en" sz="1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￼</a:t>
            </a:r>
            <a:endParaRPr sz="900"/>
          </a:p>
        </p:txBody>
      </p:sp>
      <p:sp>
        <p:nvSpPr>
          <p:cNvPr id="313" name="Google Shape;313;p4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Cypher</a:t>
            </a:r>
            <a:endParaRPr/>
          </a:p>
        </p:txBody>
      </p:sp>
      <p:sp>
        <p:nvSpPr>
          <p:cNvPr id="314" name="Google Shape;314;p4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pattern-matching query language made for graphs</a:t>
            </a:r>
            <a:endParaRPr sz="2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4"/>
          <p:cNvSpPr/>
          <p:nvPr/>
        </p:nvSpPr>
        <p:spPr>
          <a:xfrm>
            <a:off x="380275" y="1128450"/>
            <a:ext cx="8544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44"/>
          <p:cNvSpPr/>
          <p:nvPr/>
        </p:nvSpPr>
        <p:spPr>
          <a:xfrm>
            <a:off x="7839818" y="4789223"/>
            <a:ext cx="212100" cy="1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Merriweather Sans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25</a:t>
            </a:fld>
            <a:r>
              <a:rPr lang="en" sz="1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￼</a:t>
            </a:r>
            <a:endParaRPr sz="900"/>
          </a:p>
        </p:txBody>
      </p:sp>
      <p:sp>
        <p:nvSpPr>
          <p:cNvPr id="321" name="Google Shape;321;p4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Cypher</a:t>
            </a:r>
            <a:endParaRPr/>
          </a:p>
        </p:txBody>
      </p:sp>
      <p:sp>
        <p:nvSpPr>
          <p:cNvPr id="322" name="Google Shape;322;p4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rPr>
              <a:t>A pattern matching query language made for graphs</a:t>
            </a:r>
            <a:br>
              <a:rPr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200">
              <a:solidFill>
                <a:srgbClr val="333333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Declarative</a:t>
            </a:r>
            <a:endParaRPr sz="2200">
              <a:solidFill>
                <a:srgbClr val="333333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Expressive</a:t>
            </a:r>
            <a:endParaRPr sz="2200">
              <a:solidFill>
                <a:srgbClr val="333333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Pattern-Matching</a:t>
            </a:r>
            <a:endParaRPr sz="2200">
              <a:solidFill>
                <a:srgbClr val="CCCC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5"/>
          <p:cNvSpPr/>
          <p:nvPr/>
        </p:nvSpPr>
        <p:spPr>
          <a:xfrm>
            <a:off x="380275" y="1128450"/>
            <a:ext cx="8544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45"/>
          <p:cNvSpPr/>
          <p:nvPr/>
        </p:nvSpPr>
        <p:spPr>
          <a:xfrm>
            <a:off x="7839818" y="4789223"/>
            <a:ext cx="212100" cy="1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Merriweather Sans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26</a:t>
            </a:fld>
            <a:r>
              <a:rPr lang="en" sz="1200" b="0" i="0" u="none" strike="noStrike" cap="none">
                <a:solidFill>
                  <a:srgbClr val="FFFFFF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￼</a:t>
            </a:r>
            <a:endParaRPr sz="900"/>
          </a:p>
        </p:txBody>
      </p:sp>
      <p:sp>
        <p:nvSpPr>
          <p:cNvPr id="329" name="Google Shape;329;p4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Cypher</a:t>
            </a:r>
            <a:endParaRPr/>
          </a:p>
        </p:txBody>
      </p:sp>
      <p:sp>
        <p:nvSpPr>
          <p:cNvPr id="330" name="Google Shape;330;p4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A pattern matching query language made for graphs</a:t>
            </a:r>
            <a:br>
              <a:rPr lang="en" sz="220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200">
              <a:solidFill>
                <a:srgbClr val="D9D9D9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D9D9D9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Declarative</a:t>
            </a:r>
            <a:endParaRPr sz="2200">
              <a:solidFill>
                <a:srgbClr val="D9D9D9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D9D9D9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Expressive</a:t>
            </a:r>
            <a:endParaRPr sz="2200">
              <a:solidFill>
                <a:srgbClr val="D9D9D9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200"/>
              <a:buFont typeface="Calibri"/>
              <a:buChar char="●"/>
            </a:pPr>
            <a:r>
              <a:rPr lang="en" sz="2200">
                <a:solidFill>
                  <a:srgbClr val="D9D9D9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Pattern Matching</a:t>
            </a:r>
            <a:endParaRPr sz="2200">
              <a:solidFill>
                <a:srgbClr val="D9D9D9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50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With ASCII ART ¯\_(ツ)_/¯</a:t>
            </a:r>
            <a:endParaRPr sz="220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MATCH to retrieve nodes</a:t>
            </a:r>
            <a:endParaRPr/>
          </a:p>
        </p:txBody>
      </p:sp>
      <p:sp>
        <p:nvSpPr>
          <p:cNvPr id="222" name="Google Shape;222;p3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//Match all nodes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MATCH (n) 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RETURN n;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23" name="Google Shape;22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673" y="1237369"/>
            <a:ext cx="3343303" cy="15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MATCH to retrieve nodes</a:t>
            </a:r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//Match all nodes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(n) 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RETURN n;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//Match all nodes with a Person label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MATCH (n:Person) 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RETURN n;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30" name="Google Shape;23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673" y="1237369"/>
            <a:ext cx="3343303" cy="15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MATCH to retrieve nodes</a:t>
            </a:r>
            <a:endParaRPr/>
          </a:p>
        </p:txBody>
      </p:sp>
      <p:sp>
        <p:nvSpPr>
          <p:cNvPr id="236" name="Google Shape;236;p3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//Match all nodes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(n) 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RETURN n;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//Match all nodes with a Person label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(n:Person) 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RETURN n;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//Match all nodes with a Person label and property name is "Tom Hanks"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MATCH (n:Person {name: "Tom Hanks"}) 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RETURN n;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37" name="Google Shape;23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673" y="1237369"/>
            <a:ext cx="3343303" cy="15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81"/>
              <a:buNone/>
            </a:pPr>
            <a:r>
              <a:rPr lang="en">
                <a:solidFill>
                  <a:srgbClr val="666666"/>
                </a:solidFill>
              </a:rPr>
              <a:t>A graph is...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06" name="Google Shape;106;p21"/>
          <p:cNvSpPr txBox="1"/>
          <p:nvPr/>
        </p:nvSpPr>
        <p:spPr>
          <a:xfrm>
            <a:off x="602625" y="1228900"/>
            <a:ext cx="8223300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7" name="Google Shape;107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2625" y="2126950"/>
            <a:ext cx="2239259" cy="176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06749" y="2126950"/>
            <a:ext cx="2205876" cy="1764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631628" y="2164865"/>
            <a:ext cx="2111060" cy="168885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/>
        </p:nvSpPr>
        <p:spPr>
          <a:xfrm>
            <a:off x="531525" y="4179300"/>
            <a:ext cx="8223300" cy="3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Seven Bridges of Konigsberg problem.  Leonhard Euler,  1735</a:t>
            </a:r>
            <a:endParaRPr sz="1400" b="0" i="1" u="none" strike="noStrike" cap="none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11" name="Google Shape;111;p21"/>
          <p:cNvCxnSpPr>
            <a:endCxn id="109" idx="1"/>
          </p:cNvCxnSpPr>
          <p:nvPr/>
        </p:nvCxnSpPr>
        <p:spPr>
          <a:xfrm>
            <a:off x="2887328" y="3009295"/>
            <a:ext cx="7443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112" name="Google Shape;112;p21"/>
          <p:cNvCxnSpPr>
            <a:stCxn id="109" idx="3"/>
            <a:endCxn id="108" idx="1"/>
          </p:cNvCxnSpPr>
          <p:nvPr/>
        </p:nvCxnSpPr>
        <p:spPr>
          <a:xfrm>
            <a:off x="5742688" y="3009295"/>
            <a:ext cx="664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stealth" w="med" len="med"/>
          </a:ln>
        </p:spPr>
      </p:cxnSp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>
                <a:solidFill>
                  <a:srgbClr val="53585F"/>
                </a:solidFill>
              </a:rPr>
              <a:t>...a set of discrete objects, each of which has some set of relationships with the other objects</a:t>
            </a:r>
            <a:endParaRPr>
              <a:solidFill>
                <a:srgbClr val="53585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rgbClr val="53585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//Return nodes with label Person and name property is "Tom Hanks" - Inline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MATCH (p:Person {name: "Tom Hanks"}) //Only works with exact matches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RETURN p;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3" name="Google Shape;243;p3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Use MATCH and properties to retrieve nodes </a:t>
            </a:r>
            <a:endParaRPr sz="27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//Return nodes with label Person and name property is "Tom Hanks" - Inline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(p:Person {name: "Tom Hanks"}) //Only works with exact matches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RETURN p;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//Return nodes with label Person and name property equals "Tom Hanks"</a:t>
            </a:r>
            <a:endParaRPr sz="14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MATCH (p:Person)</a:t>
            </a:r>
            <a:endParaRPr sz="14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WHERE p.name = "Tom Hanks"</a:t>
            </a:r>
            <a:endParaRPr sz="14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RETURN p;</a:t>
            </a:r>
            <a:endParaRPr sz="14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9" name="Google Shape;249;p3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Use MATCH and properties to retrieve nodes </a:t>
            </a:r>
            <a:endParaRPr sz="27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//Return nodes with label Person and name property is "Tom Hanks" - Inline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(p:Person {name: "Tom Hanks"}) //Only works with exact matches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RETURN p;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//Return nodes with label Person and name property equals "Tom Hanks"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(p:Person)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WHERE p.name = "Tom Hanks"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RETURN p;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//Return nodes with label Movie, released property is between 1991 and 1999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MATCH (m:Movie)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WHERE m.released &gt; 1990 AND m.released &lt; 2000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RETURN m;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5" name="Google Shape;255;p3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Use MATCH and properties to retrieve nodes </a:t>
            </a:r>
            <a:endParaRPr sz="27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1" name="Google Shape;261;p3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Extending the MATCH</a:t>
            </a:r>
            <a:endParaRPr/>
          </a:p>
        </p:txBody>
      </p:sp>
      <p:pic>
        <p:nvPicPr>
          <p:cNvPr id="262" name="Google Shape;262;p37"/>
          <p:cNvPicPr preferRelativeResize="0"/>
          <p:nvPr/>
        </p:nvPicPr>
        <p:blipFill rotWithShape="1">
          <a:blip r:embed="rId3">
            <a:alphaModFix/>
          </a:blip>
          <a:srcRect t="9133" b="13335"/>
          <a:stretch/>
        </p:blipFill>
        <p:spPr>
          <a:xfrm>
            <a:off x="490550" y="1094600"/>
            <a:ext cx="8467725" cy="92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//Find all the movies Tom Hanks acted in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MATCH (:Person {name:"Tom Hanks"})-[:ACTED_IN]-&gt;(m:Movie)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RETURN m.title;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8" name="Google Shape;268;p3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Extending the MATCH</a:t>
            </a:r>
            <a:endParaRPr/>
          </a:p>
        </p:txBody>
      </p:sp>
      <p:pic>
        <p:nvPicPr>
          <p:cNvPr id="269" name="Google Shape;269;p38"/>
          <p:cNvPicPr preferRelativeResize="0"/>
          <p:nvPr/>
        </p:nvPicPr>
        <p:blipFill rotWithShape="1">
          <a:blip r:embed="rId3">
            <a:alphaModFix/>
          </a:blip>
          <a:srcRect t="9133" b="13335"/>
          <a:stretch/>
        </p:blipFill>
        <p:spPr>
          <a:xfrm>
            <a:off x="490550" y="1094600"/>
            <a:ext cx="8467725" cy="92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9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//Find all the movies Tom Hanks acted in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(:Person {name:"Tom Hanks"})-[:ACTED_IN]-&gt;(m:Movie)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RETURN m.title;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//Find all the movies Tom Hanks directed and order by latest movie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MATCH (:Person {name:"Tom Hanks"})-[:DIRECTED]-&gt;(m:Movie)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RETURN m.title, m.released ORDER BY m.released DESC;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5" name="Google Shape;275;p3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Extending the MATCH</a:t>
            </a:r>
            <a:endParaRPr/>
          </a:p>
        </p:txBody>
      </p:sp>
      <p:pic>
        <p:nvPicPr>
          <p:cNvPr id="276" name="Google Shape;276;p39"/>
          <p:cNvPicPr preferRelativeResize="0"/>
          <p:nvPr/>
        </p:nvPicPr>
        <p:blipFill rotWithShape="1">
          <a:blip r:embed="rId3">
            <a:alphaModFix/>
          </a:blip>
          <a:srcRect t="9133" b="13335"/>
          <a:stretch/>
        </p:blipFill>
        <p:spPr>
          <a:xfrm>
            <a:off x="490550" y="1094600"/>
            <a:ext cx="8467725" cy="92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//Find all the movies Tom Hanks acted in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(:Person {name:"Tom Hanks"})-[:ACTED_IN]-&gt;(m:Movie)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RETURN m.title;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//Find all the movies Tom Hanks directed and order by latest movie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(:Person {name:"Tom Hanks"})-[:DIRECTED]-&gt;(m:Movie)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RETURN m.title, m.released ORDER BY m.released DESC;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//Find all of the co-actors Tom Hanks have worked with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MATCH (:Person {name:"Tom Hanks"})--&gt;(:Movie)&lt;-[:ACTED_IN]-(coActor:Person)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RETURN coActor.name;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2" name="Google Shape;282;p4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Extending the MATCH</a:t>
            </a:r>
            <a:endParaRPr/>
          </a:p>
        </p:txBody>
      </p:sp>
      <p:pic>
        <p:nvPicPr>
          <p:cNvPr id="283" name="Google Shape;283;p40"/>
          <p:cNvPicPr preferRelativeResize="0"/>
          <p:nvPr/>
        </p:nvPicPr>
        <p:blipFill rotWithShape="1">
          <a:blip r:embed="rId3">
            <a:alphaModFix/>
          </a:blip>
          <a:srcRect t="9133" b="13335"/>
          <a:stretch/>
        </p:blipFill>
        <p:spPr>
          <a:xfrm>
            <a:off x="490550" y="1094600"/>
            <a:ext cx="8467725" cy="92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//Create a person node called "Tom Hanks"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CREATE (p:Person {name:"Tom Hanks"});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9" name="Google Shape;289;p4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//Create a person node called "Tom Hanks"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CREATE (p:Person {name:"Tom Hanks"});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//Create an ACTED_IN relationship between "Tom Hanks" and "Apollo 13"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MATCH (p:Person {name:"Tom Hanks"}), (m:Movie {title:"Apollo 13"})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CREATE (p)-[:ACTED_IN]-&gt;(m);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5" name="Google Shape;295;p4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//Create a person node called "Tom Hanks"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CREATE (p:Person {name:"Tom Hanks"});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//Create an ACTED_IN relationship between "Tom Hanks" and "Apollo 13"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MATCH (p:Person {name:"Tom Hanks"}), (m:Movie {title:"Apollo 13"})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999999"/>
                </a:solidFill>
                <a:latin typeface="Courier New"/>
                <a:ea typeface="Courier New"/>
                <a:cs typeface="Courier New"/>
                <a:sym typeface="Courier New"/>
              </a:rPr>
              <a:t>CREATE (p)-[:ACTED_IN]-&gt;(m);</a:t>
            </a: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99999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//Create the pattern of "Tom Hanks" ACTED_IN "Apollo 13"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//This will create the entire pattern, nodes and all!</a:t>
            </a:r>
            <a:endParaRPr sz="1400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CREATE (:Person {name:"Tom Hanks")-[:ACTED_IN]-&gt;(:Movie {title:"Apollo 13});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1" name="Google Shape;301;p43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Anything can be a graph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141" y="1805525"/>
            <a:ext cx="3451678" cy="257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2"/>
          <p:cNvSpPr txBox="1"/>
          <p:nvPr/>
        </p:nvSpPr>
        <p:spPr>
          <a:xfrm>
            <a:off x="1987130" y="1223775"/>
            <a:ext cx="16617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the Internet</a:t>
            </a: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5583050" y="1223775"/>
            <a:ext cx="22317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3585F"/>
                </a:solidFill>
                <a:latin typeface="Open Sans"/>
                <a:ea typeface="Open Sans"/>
                <a:cs typeface="Open Sans"/>
                <a:sym typeface="Open Sans"/>
              </a:rPr>
              <a:t>a water molecule</a:t>
            </a:r>
            <a:endParaRPr sz="1800">
              <a:solidFill>
                <a:srgbClr val="53585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3" name="Google Shape;123;p22"/>
          <p:cNvGrpSpPr/>
          <p:nvPr/>
        </p:nvGrpSpPr>
        <p:grpSpPr>
          <a:xfrm>
            <a:off x="5793225" y="2217463"/>
            <a:ext cx="1811350" cy="1626925"/>
            <a:chOff x="5623750" y="2217463"/>
            <a:chExt cx="1811350" cy="1626925"/>
          </a:xfrm>
        </p:grpSpPr>
        <p:cxnSp>
          <p:nvCxnSpPr>
            <p:cNvPr id="124" name="Google Shape;124;p22"/>
            <p:cNvCxnSpPr/>
            <p:nvPr/>
          </p:nvCxnSpPr>
          <p:spPr>
            <a:xfrm>
              <a:off x="5894575" y="2631550"/>
              <a:ext cx="766500" cy="6498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22"/>
            <p:cNvCxnSpPr/>
            <p:nvPr/>
          </p:nvCxnSpPr>
          <p:spPr>
            <a:xfrm flipH="1">
              <a:off x="6666050" y="2470600"/>
              <a:ext cx="549600" cy="81090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6" name="Google Shape;126;p22"/>
            <p:cNvSpPr/>
            <p:nvPr/>
          </p:nvSpPr>
          <p:spPr>
            <a:xfrm>
              <a:off x="5623750" y="2373413"/>
              <a:ext cx="491700" cy="491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</a:rPr>
                <a:t>H </a:t>
              </a:r>
              <a:endParaRPr sz="2400" b="1">
                <a:solidFill>
                  <a:srgbClr val="FFFFFF"/>
                </a:solidFill>
              </a:endParaRPr>
            </a:p>
          </p:txBody>
        </p:sp>
        <p:sp>
          <p:nvSpPr>
            <p:cNvPr id="127" name="Google Shape;127;p22"/>
            <p:cNvSpPr/>
            <p:nvPr/>
          </p:nvSpPr>
          <p:spPr>
            <a:xfrm>
              <a:off x="6115450" y="2717588"/>
              <a:ext cx="1126800" cy="11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/>
                <a:t>O</a:t>
              </a:r>
              <a:endParaRPr sz="2400" b="1"/>
            </a:p>
          </p:txBody>
        </p:sp>
        <p:sp>
          <p:nvSpPr>
            <p:cNvPr id="128" name="Google Shape;128;p22"/>
            <p:cNvSpPr/>
            <p:nvPr/>
          </p:nvSpPr>
          <p:spPr>
            <a:xfrm>
              <a:off x="6943400" y="2217463"/>
              <a:ext cx="491700" cy="4917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b="1">
                  <a:solidFill>
                    <a:srgbClr val="FFFFFF"/>
                  </a:solidFill>
                </a:rPr>
                <a:t>H </a:t>
              </a:r>
              <a:endParaRPr sz="2400" b="1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Why do we want graphs?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3685"/>
            <a:ext cx="9144001" cy="311063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/>
          <p:nvPr/>
        </p:nvSpPr>
        <p:spPr>
          <a:xfrm>
            <a:off x="235325" y="1394374"/>
            <a:ext cx="2218800" cy="193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5"/>
          <p:cNvSpPr/>
          <p:nvPr/>
        </p:nvSpPr>
        <p:spPr>
          <a:xfrm>
            <a:off x="2476475" y="1927375"/>
            <a:ext cx="1628700" cy="64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25"/>
          <p:cNvGrpSpPr/>
          <p:nvPr/>
        </p:nvGrpSpPr>
        <p:grpSpPr>
          <a:xfrm>
            <a:off x="4684025" y="1359650"/>
            <a:ext cx="3821100" cy="1169225"/>
            <a:chOff x="4684025" y="1359650"/>
            <a:chExt cx="3821100" cy="1169225"/>
          </a:xfrm>
        </p:grpSpPr>
        <p:sp>
          <p:nvSpPr>
            <p:cNvPr id="149" name="Google Shape;149;p25"/>
            <p:cNvSpPr/>
            <p:nvPr/>
          </p:nvSpPr>
          <p:spPr>
            <a:xfrm>
              <a:off x="4684025" y="1927375"/>
              <a:ext cx="3821100" cy="601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5789700" y="1359650"/>
              <a:ext cx="2487600" cy="601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25"/>
          <p:cNvSpPr/>
          <p:nvPr/>
        </p:nvSpPr>
        <p:spPr>
          <a:xfrm>
            <a:off x="5795650" y="2553075"/>
            <a:ext cx="1245300" cy="73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5"/>
          <p:cNvSpPr/>
          <p:nvPr/>
        </p:nvSpPr>
        <p:spPr>
          <a:xfrm>
            <a:off x="6293965" y="3268375"/>
            <a:ext cx="2700600" cy="62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Panama papers: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Open Sans ExtraBold"/>
              <a:buNone/>
            </a:pPr>
            <a:r>
              <a:rPr lang="en"/>
              <a:t>simple model, powerful outcome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8</a:t>
            </a:fld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2625" y="179587"/>
            <a:ext cx="7497524" cy="478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/>
          <p:nvPr/>
        </p:nvSpPr>
        <p:spPr>
          <a:xfrm>
            <a:off x="313750" y="171800"/>
            <a:ext cx="2446500" cy="870300"/>
          </a:xfrm>
          <a:prstGeom prst="wedgeRectCallout">
            <a:avLst>
              <a:gd name="adj1" fmla="val 538"/>
              <a:gd name="adj2" fmla="val 10108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Panama papers data model...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Roses are red,</a:t>
            </a:r>
            <a:endParaRPr sz="6000" b="1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facebook </a:t>
            </a:r>
            <a:r>
              <a:rPr lang="en" sz="6000" b="1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is blue,</a:t>
            </a:r>
            <a:endParaRPr sz="6000" b="1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No mutual friends,</a:t>
            </a:r>
            <a:endParaRPr sz="6000" b="1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FFFFFF"/>
                </a:solidFill>
                <a:latin typeface="Caveat"/>
                <a:ea typeface="Caveat"/>
                <a:cs typeface="Caveat"/>
                <a:sym typeface="Caveat"/>
              </a:rPr>
              <a:t>So who are you?</a:t>
            </a:r>
            <a:endParaRPr sz="6000" b="1">
              <a:solidFill>
                <a:srgbClr val="FFFFFF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  <p:transition spd="med">
    <p:fade thruBlk="1"/>
  </p:transition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1265</Words>
  <Application>Microsoft Office PowerPoint</Application>
  <PresentationFormat>On-screen Show (16:9)</PresentationFormat>
  <Paragraphs>260</Paragraphs>
  <Slides>39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1" baseType="lpstr">
      <vt:lpstr>Roboto</vt:lpstr>
      <vt:lpstr>Caveat</vt:lpstr>
      <vt:lpstr>Helvetica Neue Light</vt:lpstr>
      <vt:lpstr>Economica</vt:lpstr>
      <vt:lpstr>Open Sans</vt:lpstr>
      <vt:lpstr>Arial</vt:lpstr>
      <vt:lpstr>Open Sans Light</vt:lpstr>
      <vt:lpstr>Open Sans ExtraBold</vt:lpstr>
      <vt:lpstr>Courier New</vt:lpstr>
      <vt:lpstr>Calibri</vt:lpstr>
      <vt:lpstr>Merriweather Sans</vt:lpstr>
      <vt:lpstr>Luxe</vt:lpstr>
      <vt:lpstr>Introduction to Neo4j Graph Database</vt:lpstr>
      <vt:lpstr>What is a graph?</vt:lpstr>
      <vt:lpstr>A graph is...</vt:lpstr>
      <vt:lpstr>Anything can be a graph</vt:lpstr>
      <vt:lpstr>Why do we want graphs?</vt:lpstr>
      <vt:lpstr>PowerPoint Presentation</vt:lpstr>
      <vt:lpstr>Panama papers:  simple model, powerful outcome</vt:lpstr>
      <vt:lpstr>PowerPoint Presentation</vt:lpstr>
      <vt:lpstr>PowerPoint Presentation</vt:lpstr>
      <vt:lpstr>...or co-actors of co-actors</vt:lpstr>
      <vt:lpstr>What are good graph scenarios?</vt:lpstr>
      <vt:lpstr>Identifying good graph scenarios</vt:lpstr>
      <vt:lpstr>Identifying good graph scenarios</vt:lpstr>
      <vt:lpstr>Identifying good graph scenarios</vt:lpstr>
      <vt:lpstr>Identifying good graph scenarios</vt:lpstr>
      <vt:lpstr>So what does a (property) graph look like?</vt:lpstr>
      <vt:lpstr>Graph components</vt:lpstr>
      <vt:lpstr>Graph components</vt:lpstr>
      <vt:lpstr>Property graph database</vt:lpstr>
      <vt:lpstr>Property graph database</vt:lpstr>
      <vt:lpstr>Property graph database</vt:lpstr>
      <vt:lpstr>Property graph database</vt:lpstr>
      <vt:lpstr>How do I query the graph?</vt:lpstr>
      <vt:lpstr>Cypher</vt:lpstr>
      <vt:lpstr>Cypher</vt:lpstr>
      <vt:lpstr>Cypher</vt:lpstr>
      <vt:lpstr>Use MATCH to retrieve nodes</vt:lpstr>
      <vt:lpstr>Use MATCH to retrieve nodes</vt:lpstr>
      <vt:lpstr>Use MATCH to retrieve nodes</vt:lpstr>
      <vt:lpstr>Use MATCH and properties to retrieve nodes </vt:lpstr>
      <vt:lpstr>Use MATCH and properties to retrieve nodes </vt:lpstr>
      <vt:lpstr>Use MATCH and properties to retrieve nodes </vt:lpstr>
      <vt:lpstr>Extending the MATCH</vt:lpstr>
      <vt:lpstr>Extending the MATCH</vt:lpstr>
      <vt:lpstr>Extending the MATCH</vt:lpstr>
      <vt:lpstr>Extending the MATCH</vt:lpstr>
      <vt:lpstr>CREATE </vt:lpstr>
      <vt:lpstr>CREATE </vt:lpstr>
      <vt:lpstr>CREATE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Neo4j Graph Database</dc:title>
  <cp:lastModifiedBy>anju munoth</cp:lastModifiedBy>
  <cp:revision>2</cp:revision>
  <dcterms:modified xsi:type="dcterms:W3CDTF">2023-02-10T04:21:47Z</dcterms:modified>
</cp:coreProperties>
</file>